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8" r:id="rId25"/>
    <p:sldId id="279" r:id="rId26"/>
    <p:sldId id="280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3" autoAdjust="0"/>
    <p:restoredTop sz="93346" autoAdjust="0"/>
  </p:normalViewPr>
  <p:slideViewPr>
    <p:cSldViewPr>
      <p:cViewPr varScale="1">
        <p:scale>
          <a:sx n="101" d="100"/>
          <a:sy n="101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7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2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E728D9BF-E3A8-48DB-90C7-94C7BA92C112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5EFF-8FDB-4FE5-B97C-D59E8B6D5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A357-C68F-4843-ADB5-9EC2901AFFE7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46B70-15F8-4344-BBF1-D92CF1568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6073-6DD2-430A-9796-285152DD8B8F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E049C-89F4-45BB-9607-951365D14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B1587-CD6E-499A-BA69-00E2A0329D35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BD160-C7E2-449A-8BD0-B32C4767D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0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A185D-33ED-4721-8BA4-52ABFF02D56B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BDAC-6416-4DF4-82AC-A62AB9CAD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5091-CB6D-450C-B87D-2085C6D7472D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E59FC-936A-4B49-987D-8DFF35511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F3608-70B3-4739-9EE6-92E9D802EAE5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9B38F-A1F4-4524-A042-8C9404F10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4A5BC-0F43-4ECC-B8DD-314DF817CC1E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DB3EE-A02E-41E8-8E79-BE8D7C05E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A23E-C70B-4269-ADD6-2A08D69B03C0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78ACB-1612-4E35-BBD9-5996A08F3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01CA3-DE93-4B4C-9CD3-35F6E8556C71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F878B-58AD-4685-B8EA-9CCA9CA32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3708C-5F24-48C4-B584-735F156391BE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66765-18CA-40CD-9E98-92C8D5253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cap="all" spc="3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C07E18-BF82-4EEA-A1DF-0B9EAB058A21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cap="all" spc="3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7756E7-8D23-4DCF-9DFD-F76523985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0" r:id="rId1"/>
    <p:sldLayoutId id="2147483893" r:id="rId2"/>
    <p:sldLayoutId id="2147483901" r:id="rId3"/>
    <p:sldLayoutId id="2147483894" r:id="rId4"/>
    <p:sldLayoutId id="2147483895" r:id="rId5"/>
    <p:sldLayoutId id="2147483896" r:id="rId6"/>
    <p:sldLayoutId id="2147483902" r:id="rId7"/>
    <p:sldLayoutId id="2147483897" r:id="rId8"/>
    <p:sldLayoutId id="2147483898" r:id="rId9"/>
    <p:sldLayoutId id="2147483899" r:id="rId10"/>
    <p:sldLayoutId id="2147483903" r:id="rId11"/>
  </p:sldLayoutIdLst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+mj-ea"/>
          <a:cs typeface="Tunga" pitchFamily="2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9pPr>
    </p:titleStyle>
    <p:bodyStyle>
      <a:lvl1pPr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313" y="3429000"/>
            <a:ext cx="4086225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Кулинарные </a:t>
            </a:r>
            <a:r>
              <a:rPr lang="en-US" dirty="0" smtClean="0"/>
              <a:t> </a:t>
            </a:r>
            <a:r>
              <a:rPr lang="ru-RU" dirty="0" smtClean="0"/>
              <a:t>традиции </a:t>
            </a:r>
            <a:r>
              <a:rPr lang="ru-RU" dirty="0"/>
              <a:t>Китая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3" y="260350"/>
            <a:ext cx="5256212" cy="2808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787900" y="5084763"/>
            <a:ext cx="4105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chemeClr val="accent1"/>
                </a:solidFill>
                <a:latin typeface="Tunga" pitchFamily="34" charset="0"/>
                <a:cs typeface="Times New Roman" pitchFamily="18" charset="0"/>
              </a:rPr>
              <a:t>Подготовила студентка гр. А-12</a:t>
            </a:r>
          </a:p>
          <a:p>
            <a:pPr algn="r"/>
            <a:r>
              <a:rPr lang="ru-RU" b="1">
                <a:solidFill>
                  <a:schemeClr val="accent1"/>
                </a:solidFill>
                <a:latin typeface="Tunga" pitchFamily="34" charset="0"/>
                <a:cs typeface="Times New Roman" pitchFamily="18" charset="0"/>
              </a:rPr>
              <a:t>факультета иностранных языков</a:t>
            </a:r>
          </a:p>
          <a:p>
            <a:pPr algn="r"/>
            <a:r>
              <a:rPr lang="ru-RU" b="1">
                <a:solidFill>
                  <a:schemeClr val="accent1"/>
                </a:solidFill>
                <a:latin typeface="Tunga" pitchFamily="34" charset="0"/>
                <a:cs typeface="Times New Roman" pitchFamily="18" charset="0"/>
              </a:rPr>
              <a:t>Абраменко Юлия Андреевна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4"/>
          <p:cNvSpPr>
            <a:spLocks noChangeArrowheads="1"/>
          </p:cNvSpPr>
          <p:nvPr/>
        </p:nvSpPr>
        <p:spPr bwMode="auto">
          <a:xfrm>
            <a:off x="2484438" y="476250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400" b="1">
                <a:latin typeface="Constantia" pitchFamily="18" charset="0"/>
              </a:rPr>
              <a:t>В СРЕДНЕВЕКОВЬЕ</a:t>
            </a:r>
            <a:r>
              <a:rPr lang="en-US" sz="2400" b="1">
                <a:latin typeface="Garamond" pitchFamily="18" charset="0"/>
              </a:rPr>
              <a:t> …</a:t>
            </a:r>
            <a:endParaRPr lang="ru-RU" sz="2000">
              <a:latin typeface="Constantia" pitchFamily="18" charset="0"/>
            </a:endParaRPr>
          </a:p>
        </p:txBody>
      </p:sp>
      <p:sp>
        <p:nvSpPr>
          <p:cNvPr id="22530" name="Прямоугольник 5"/>
          <p:cNvSpPr>
            <a:spLocks noChangeArrowheads="1"/>
          </p:cNvSpPr>
          <p:nvPr/>
        </p:nvSpPr>
        <p:spPr bwMode="auto">
          <a:xfrm>
            <a:off x="250825" y="1052513"/>
            <a:ext cx="82819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onstantia" pitchFamily="18" charset="0"/>
              </a:rPr>
              <a:t>          Рестораны для широкой публики начали появляться в период Весны и Осени и в период Воюющих царств (770-221гг. до н.э.). История китайской кухни хранит имена знаменитых поваров, становившихся министрами при императорском дворе, и неудачников, лишившихся головы из-за невкусно приготовленного блюда.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492375"/>
            <a:ext cx="6408738" cy="4365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2"/>
          <p:cNvSpPr>
            <a:spLocks noGrp="1"/>
          </p:cNvSpPr>
          <p:nvPr>
            <p:ph type="title"/>
          </p:nvPr>
        </p:nvSpPr>
        <p:spPr bwMode="auto">
          <a:xfrm>
            <a:off x="2484438" y="836613"/>
            <a:ext cx="4114800" cy="701675"/>
          </a:xfrm>
          <a:ln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marL="342900" indent="-342900" eaLnBrk="1" hangingPunct="1"/>
            <a:r>
              <a:rPr lang="ru-RU" sz="2000" cap="none" smtClean="0">
                <a:solidFill>
                  <a:srgbClr val="000000"/>
                </a:solidFill>
                <a:cs typeface="Tunga" pitchFamily="34" charset="0"/>
              </a:rPr>
              <a:t/>
            </a:r>
            <a:br>
              <a:rPr lang="ru-RU" sz="2000" cap="none" smtClean="0">
                <a:solidFill>
                  <a:srgbClr val="000000"/>
                </a:solidFill>
                <a:cs typeface="Tunga" pitchFamily="34" charset="0"/>
              </a:rPr>
            </a:br>
            <a:r>
              <a:rPr lang="ru-RU" sz="2000" cap="none" smtClean="0">
                <a:solidFill>
                  <a:srgbClr val="000000"/>
                </a:solidFill>
                <a:cs typeface="Tunga" pitchFamily="34" charset="0"/>
              </a:rPr>
              <a:t>СЕЗОННОСТЬ ПИТАНИЯ</a:t>
            </a:r>
            <a:r>
              <a:rPr lang="ru-RU" sz="1400" b="0" cap="none" smtClean="0">
                <a:solidFill>
                  <a:srgbClr val="000000"/>
                </a:solidFill>
                <a:cs typeface="Tunga" pitchFamily="34" charset="0"/>
              </a:rPr>
              <a:t/>
            </a:r>
            <a:br>
              <a:rPr lang="ru-RU" sz="1400" b="0" cap="none" smtClean="0">
                <a:solidFill>
                  <a:srgbClr val="000000"/>
                </a:solidFill>
                <a:cs typeface="Tunga" pitchFamily="34" charset="0"/>
              </a:rPr>
            </a:br>
            <a:endParaRPr lang="ru-RU" sz="2500" b="0" cap="none" smtClean="0">
              <a:solidFill>
                <a:srgbClr val="000000"/>
              </a:solidFill>
              <a:cs typeface="Tunga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724400"/>
            <a:ext cx="2376487" cy="1916113"/>
          </a:xfrm>
          <a:ln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852738"/>
            <a:ext cx="2376488" cy="1800225"/>
          </a:xfrm>
          <a:ln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916113"/>
            <a:ext cx="2232025" cy="1871662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1989138"/>
            <a:ext cx="2195512" cy="19431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724400"/>
            <a:ext cx="2303462" cy="197167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4022725" cy="3019425"/>
          </a:xfrm>
          <a:ln>
            <a:solidFill>
              <a:schemeClr val="bg2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924175"/>
            <a:ext cx="3887788" cy="3025775"/>
          </a:xfrm>
          <a:ln>
            <a:solidFill>
              <a:srgbClr val="333333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15"/>
          </p:nvPr>
        </p:nvSpPr>
        <p:spPr>
          <a:xfrm>
            <a:off x="323850" y="1628775"/>
            <a:ext cx="8362950" cy="12239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ru-RU">
                <a:cs typeface="Tunga" pitchFamily="34" charset="0"/>
              </a:rPr>
              <a:t>            Почти все названия блюд китайской кулинарии очень поэтичны, метафоричны и иносказательны. Но для китайцев такие иносказательные формы названий очень понятны, так как это является частью их культуры. </a:t>
            </a:r>
          </a:p>
        </p:txBody>
      </p:sp>
      <p:sp>
        <p:nvSpPr>
          <p:cNvPr id="24580" name="Заголовок 3"/>
          <p:cNvSpPr>
            <a:spLocks noGrp="1"/>
          </p:cNvSpPr>
          <p:nvPr>
            <p:ph type="title"/>
          </p:nvPr>
        </p:nvSpPr>
        <p:spPr bwMode="auto">
          <a:xfrm>
            <a:off x="2771775" y="692150"/>
            <a:ext cx="4114800" cy="701675"/>
          </a:xfrm>
          <a:ln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ru-RU" sz="2000" cap="none" smtClean="0">
                <a:solidFill>
                  <a:srgbClr val="000000"/>
                </a:solidFill>
                <a:cs typeface="Tunga" pitchFamily="34" charset="0"/>
              </a:rPr>
              <a:t>ЛЕГЕНДЫ</a:t>
            </a:r>
            <a:r>
              <a:rPr lang="ru-RU" sz="1600" b="0" cap="none" smtClean="0">
                <a:solidFill>
                  <a:srgbClr val="000000"/>
                </a:solidFill>
                <a:cs typeface="Tunga" pitchFamily="34" charset="0"/>
              </a:rPr>
              <a:t/>
            </a:r>
            <a:br>
              <a:rPr lang="ru-RU" sz="1600" b="0" cap="none" smtClean="0">
                <a:solidFill>
                  <a:srgbClr val="000000"/>
                </a:solidFill>
                <a:cs typeface="Tunga" pitchFamily="34" charset="0"/>
              </a:rPr>
            </a:br>
            <a:endParaRPr lang="ru-RU" b="0" cap="none" smtClean="0">
              <a:solidFill>
                <a:srgbClr val="000000"/>
              </a:solidFill>
              <a:cs typeface="Tung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28888" y="3367088"/>
            <a:ext cx="4086225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Виды китайской кухни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73" y="4597414"/>
            <a:ext cx="260181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19872" y="4551066"/>
            <a:ext cx="216024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56176" y="4479058"/>
            <a:ext cx="2736304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1736725" y="5516563"/>
            <a:ext cx="5859463" cy="1008062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ru-RU" sz="1800"/>
              <a:t>             В блюдах традиционно используется баранина, а также кунжут (масло, зерна, тесто), лапша и булочки, капуста, утка и др.</a:t>
            </a:r>
          </a:p>
        </p:txBody>
      </p:sp>
      <p:sp>
        <p:nvSpPr>
          <p:cNvPr id="26626" name="Заголовок 3"/>
          <p:cNvSpPr>
            <a:spLocks noGrp="1"/>
          </p:cNvSpPr>
          <p:nvPr>
            <p:ph type="title"/>
          </p:nvPr>
        </p:nvSpPr>
        <p:spPr bwMode="auto">
          <a:xfrm>
            <a:off x="2514600" y="974725"/>
            <a:ext cx="4114800" cy="701675"/>
          </a:xfrm>
          <a:ln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cs typeface="Tunga" pitchFamily="34" charset="0"/>
              </a:rPr>
              <a:t>ПЕКИНСКАЯ</a:t>
            </a:r>
            <a:br>
              <a:rPr lang="ru-RU" cap="none" smtClean="0">
                <a:cs typeface="Tunga" pitchFamily="34" charset="0"/>
              </a:rPr>
            </a:br>
            <a:r>
              <a:rPr lang="en-US" cap="none" smtClean="0">
                <a:cs typeface="Tunga" pitchFamily="34" charset="0"/>
              </a:rPr>
              <a:t>(</a:t>
            </a:r>
            <a:r>
              <a:rPr lang="ru-RU" cap="none" smtClean="0">
                <a:cs typeface="Tunga" pitchFamily="34" charset="0"/>
              </a:rPr>
              <a:t>СЕВЕРНАЯ)</a:t>
            </a:r>
          </a:p>
        </p:txBody>
      </p:sp>
      <p:pic>
        <p:nvPicPr>
          <p:cNvPr id="26627" name="Рисунок 1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3" y="2027238"/>
            <a:ext cx="5438775" cy="3263900"/>
          </a:xfrm>
          <a:ln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5516563"/>
            <a:ext cx="8280400" cy="12255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ru-RU" sz="1800">
                <a:solidFill>
                  <a:schemeClr val="tx1"/>
                </a:solidFill>
              </a:rPr>
              <a:t>         Супы, жареные равиоли, морепродукты, знаменитого "волосатого" краба, живущего в пресной воде. Кроме того, здесь готовят невероятное количество блюд из утки. </a:t>
            </a:r>
            <a:r>
              <a:rPr lang="ru-RU" sz="1800"/>
              <a:t>Равиоли с мясом, угорь в вине с чесноком, жареная лапша с креветками.</a:t>
            </a: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 bwMode="auto">
          <a:xfrm>
            <a:off x="2484438" y="981075"/>
            <a:ext cx="4114800" cy="700088"/>
          </a:xfrm>
          <a:ln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600" cap="none" smtClean="0">
                <a:solidFill>
                  <a:schemeClr val="bg1"/>
                </a:solidFill>
                <a:cs typeface="Tunga" pitchFamily="34" charset="0"/>
              </a:rPr>
              <a:t>ШАНХАЙСКАЯ</a:t>
            </a:r>
            <a:br>
              <a:rPr lang="ru-RU" sz="1600" cap="none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cap="none" smtClean="0">
                <a:solidFill>
                  <a:schemeClr val="bg1"/>
                </a:solidFill>
                <a:cs typeface="Tunga" pitchFamily="34" charset="0"/>
              </a:rPr>
              <a:t>(ВОСТОЧНАЯ</a:t>
            </a:r>
            <a:r>
              <a:rPr lang="ru-RU" sz="1600" cap="none" smtClean="0">
                <a:cs typeface="Tunga" pitchFamily="34" charset="0"/>
              </a:rPr>
              <a:t>)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3" y="2027238"/>
            <a:ext cx="5438775" cy="3263900"/>
          </a:xfrm>
          <a:ln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3" y="2027238"/>
            <a:ext cx="5438775" cy="3263900"/>
          </a:xfrm>
          <a:ln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39750" y="5373688"/>
            <a:ext cx="7993063" cy="145573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ru-RU" sz="1800"/>
              <a:t>        Характерны предварительно обработанные продукты: сушеные, соленые, копченые, с большим количеством перца, добавляемого для лучшей сохранности. Копченая утка в чайных листьях, королевские креветки с чесноком, тофу (сыр из квашеной сои) с перцем .</a:t>
            </a:r>
          </a:p>
        </p:txBody>
      </p:sp>
      <p:sp>
        <p:nvSpPr>
          <p:cNvPr id="28675" name="Заголовок 3"/>
          <p:cNvSpPr>
            <a:spLocks noGrp="1"/>
          </p:cNvSpPr>
          <p:nvPr>
            <p:ph type="title"/>
          </p:nvPr>
        </p:nvSpPr>
        <p:spPr bwMode="auto">
          <a:xfrm>
            <a:off x="2514600" y="974725"/>
            <a:ext cx="4114800" cy="701675"/>
          </a:xfrm>
          <a:ln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solidFill>
                  <a:schemeClr val="bg1"/>
                </a:solidFill>
                <a:cs typeface="Tunga" pitchFamily="34" charset="0"/>
              </a:rPr>
              <a:t>СЫЧУАНЬСКАЯ</a:t>
            </a:r>
            <a:br>
              <a:rPr lang="ru-RU" cap="none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cap="none" smtClean="0">
                <a:solidFill>
                  <a:schemeClr val="bg1"/>
                </a:solidFill>
                <a:cs typeface="Tunga" pitchFamily="34" charset="0"/>
              </a:rPr>
              <a:t>(ЗАПАДНАЯ)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3" y="2027238"/>
            <a:ext cx="5438775" cy="3263900"/>
          </a:xfrm>
          <a:ln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11188" y="5445125"/>
            <a:ext cx="7705725" cy="12239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ru-RU" sz="2000"/>
              <a:t>          Подают рис по-кантонски, суп из акульих плавников, а также экзотические блюда из мяса собаки, змей и черепах. Главные требования к пище - свежие продукты и минимум приправ.</a:t>
            </a:r>
          </a:p>
        </p:txBody>
      </p:sp>
      <p:sp>
        <p:nvSpPr>
          <p:cNvPr id="29699" name="Заголовок 3"/>
          <p:cNvSpPr>
            <a:spLocks noGrp="1"/>
          </p:cNvSpPr>
          <p:nvPr>
            <p:ph type="title"/>
          </p:nvPr>
        </p:nvSpPr>
        <p:spPr bwMode="auto">
          <a:xfrm>
            <a:off x="2514600" y="974725"/>
            <a:ext cx="4114800" cy="701675"/>
          </a:xfrm>
          <a:ln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solidFill>
                  <a:schemeClr val="bg1"/>
                </a:solidFill>
                <a:cs typeface="Tunga" pitchFamily="34" charset="0"/>
              </a:rPr>
              <a:t>КАНТОНСКАЯ</a:t>
            </a:r>
            <a:br>
              <a:rPr lang="ru-RU" cap="none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cap="none" smtClean="0">
                <a:solidFill>
                  <a:schemeClr val="bg1"/>
                </a:solidFill>
                <a:cs typeface="Tunga" pitchFamily="34" charset="0"/>
              </a:rPr>
              <a:t>(ЮЖНАЯ)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28888" y="3367088"/>
            <a:ext cx="4086225" cy="1141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Секрет китайской кухни</a:t>
            </a:r>
            <a:br>
              <a:rPr lang="ru-RU"/>
            </a:b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50" y="268288"/>
            <a:ext cx="4778375" cy="28797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4156075" cy="4321175"/>
          </a:xfrm>
          <a:ln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716463" y="1773238"/>
            <a:ext cx="3970337" cy="48244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1" hangingPunct="1">
              <a:defRPr/>
            </a:pPr>
            <a:r>
              <a:rPr lang="ru-RU" sz="1800" smtClean="0"/>
              <a:t>           Все продукты обязательно тщательно обрабатываются, на что уходит 1/3 часть от времени приготовления блюда. </a:t>
            </a:r>
          </a:p>
          <a:p>
            <a:pPr marL="342900" indent="-342900" algn="just" eaLnBrk="1" hangingPunct="1">
              <a:defRPr/>
            </a:pPr>
            <a:r>
              <a:rPr lang="ru-RU" sz="1800" smtClean="0"/>
              <a:t>           Очень быстрая тепловая обработка продуктов – в течение 2-4 минут. Для этого используется сильный огонь и разного вида скороварки или сковорода «вок».</a:t>
            </a:r>
          </a:p>
          <a:p>
            <a:pPr marL="342900" indent="-342900" algn="just" eaLnBrk="1" hangingPunct="1">
              <a:defRPr/>
            </a:pPr>
            <a:r>
              <a:rPr lang="ru-RU" sz="1800" smtClean="0"/>
              <a:t>           Разнообразное применение   различных пряностей, специй и соусов. </a:t>
            </a:r>
          </a:p>
          <a:p>
            <a:pPr marL="342900" indent="-342900" algn="just" eaLnBrk="1" hangingPunct="1">
              <a:defRPr/>
            </a:pPr>
            <a:r>
              <a:rPr lang="ru-RU" sz="1800" smtClean="0"/>
              <a:t>           Компоновка или составление блюда по цвету, запаху и вкусу.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3" y="2027238"/>
            <a:ext cx="5438775" cy="3263900"/>
          </a:xfrm>
          <a:ln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736725" y="5516563"/>
            <a:ext cx="5670550" cy="12255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sz="2200"/>
              <a:t>Принятие пищи в Китае – это не просто естественная человеческая потребность, а, скорее, священный ритуал.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Введение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28888" y="3367088"/>
            <a:ext cx="4086225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/>
              <a:t>Правила этикета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063" y="333375"/>
            <a:ext cx="27432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3"/>
          <p:cNvSpPr>
            <a:spLocks noChangeArrowheads="1"/>
          </p:cNvSpPr>
          <p:nvPr/>
        </p:nvSpPr>
        <p:spPr bwMode="auto">
          <a:xfrm>
            <a:off x="971550" y="404813"/>
            <a:ext cx="7561263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ПРАВИЛА ЭТИКЕТА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чтобы взять еду из общего блюда, при отсутствии отдельных палочек для этого, следует перевернуть палочки и положить пищу толстыми концами палочек.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Нельзя передавать еду из палочек в палочки.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Нельзя втыкать палочки вертикально в рис.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Если подано мясо на костях, следует держать кость палочками и объедать мясо вокруг них.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Нельзя протыкать еду палочками, в случае больших кусочков следует откусывать от них.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Не следует размахивать палочками или указывать на что-либо ими при поедании супа твёрдые кусочки следует съесть палочками, а бульон выпить с помощью ложки.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 Палочками не двигают тарелки.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 После использования палочки кладут на специальные маленькие подставки или на край тарелки.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875" y="3284538"/>
            <a:ext cx="3987800" cy="936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Восемь самых популярных блюд Китая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150" y="260350"/>
            <a:ext cx="5759450" cy="3016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4211638" cy="2487612"/>
          </a:xfrm>
          <a:ln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852738"/>
            <a:ext cx="3970337" cy="2530475"/>
          </a:xfrm>
          <a:ln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1700213"/>
            <a:ext cx="4011612" cy="1023937"/>
          </a:xfrm>
        </p:spPr>
        <p:txBody>
          <a:bodyPr wrap="square" numCol="1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defRPr/>
            </a:pPr>
            <a:r>
              <a:rPr lang="ru-RU">
                <a:cs typeface="Tunga" pitchFamily="34" charset="0"/>
              </a:rPr>
              <a:t>1.СВИНИНА В КИСЛО-СЛАДКОМ СОУСЕ (ИЛИ КУРИЦА) 糖醋里脊 (ТАН ЦУ ЛИ ЦЗИ)</a:t>
            </a:r>
          </a:p>
          <a:p>
            <a:pPr>
              <a:defRPr/>
            </a:pPr>
            <a:endParaRPr lang="ru-RU">
              <a:cs typeface="Tunga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5"/>
          </p:nvPr>
        </p:nvSpPr>
        <p:spPr>
          <a:xfrm>
            <a:off x="4572000" y="1484313"/>
            <a:ext cx="4114800" cy="123983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>
                <a:cs typeface="Tunga" pitchFamily="34" charset="0"/>
              </a:rPr>
              <a:t>2.GONG КУРИЦА ГУНБАО 宫保鸡丁 (ГУН БАО ЦЗИ ДИН)</a:t>
            </a:r>
          </a:p>
          <a:p>
            <a:pPr>
              <a:defRPr/>
            </a:pPr>
            <a:endParaRPr lang="ru-RU">
              <a:cs typeface="Tunga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87688"/>
            <a:ext cx="4022725" cy="267335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075" y="3128963"/>
            <a:ext cx="4022725" cy="2584450"/>
          </a:xfrm>
          <a:ln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11188" y="1916113"/>
            <a:ext cx="4032250" cy="8636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>
                <a:cs typeface="Tunga" pitchFamily="34" charset="0"/>
              </a:rPr>
              <a:t>3.ТОФУ МА ПО 麻婆豆腐 </a:t>
            </a:r>
          </a:p>
          <a:p>
            <a:pPr>
              <a:defRPr/>
            </a:pPr>
            <a:r>
              <a:rPr lang="ru-RU">
                <a:cs typeface="Tunga" pitchFamily="34" charset="0"/>
              </a:rPr>
              <a:t>(МА ПО ДОУ ФУ)</a:t>
            </a:r>
          </a:p>
          <a:p>
            <a:pPr>
              <a:defRPr/>
            </a:pPr>
            <a:endParaRPr lang="ru-RU">
              <a:cs typeface="Tunga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15"/>
          </p:nvPr>
        </p:nvSpPr>
        <p:spPr>
          <a:xfrm>
            <a:off x="4427538" y="1628775"/>
            <a:ext cx="4259262" cy="10953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>
                <a:cs typeface="Tunga" pitchFamily="34" charset="0"/>
              </a:rPr>
              <a:t>4.ВОНТОНЫ 馄饨</a:t>
            </a:r>
          </a:p>
          <a:p>
            <a:pPr>
              <a:defRPr/>
            </a:pPr>
            <a:r>
              <a:rPr lang="ru-RU">
                <a:cs typeface="Tunga" pitchFamily="34" charset="0"/>
              </a:rPr>
              <a:t>(ХУНЬ ТУНЬ)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4029075" cy="3525837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36838"/>
            <a:ext cx="4391025" cy="3436937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8313" y="1844675"/>
            <a:ext cx="4022725" cy="7032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>
                <a:cs typeface="Tunga" pitchFamily="34" charset="0"/>
              </a:rPr>
              <a:t>5.ПЕЛЬМЕНИ 饺子 </a:t>
            </a:r>
          </a:p>
          <a:p>
            <a:pPr>
              <a:defRPr/>
            </a:pPr>
            <a:r>
              <a:rPr lang="ru-RU">
                <a:cs typeface="Tunga" pitchFamily="34" charset="0"/>
              </a:rPr>
              <a:t>(ЦЗЯО ЦЗЫ)</a:t>
            </a:r>
          </a:p>
          <a:p>
            <a:pPr>
              <a:defRPr/>
            </a:pPr>
            <a:endParaRPr lang="ru-RU">
              <a:cs typeface="Tunga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>
          <a:xfrm>
            <a:off x="4643438" y="1773238"/>
            <a:ext cx="4022725" cy="7032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>
                <a:cs typeface="Tunga" pitchFamily="34" charset="0"/>
              </a:rPr>
              <a:t>6.КИТАЙСКИЕ РУЛЕТИКИ 春卷 (ЧУНЬ ЦЗЮАНЬ)</a:t>
            </a:r>
          </a:p>
          <a:p>
            <a:pPr>
              <a:defRPr/>
            </a:pPr>
            <a:endParaRPr lang="ru-RU">
              <a:cs typeface="Tung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3887787" cy="3168650"/>
          </a:xfrm>
          <a:ln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075" y="2852738"/>
            <a:ext cx="4022725" cy="3168650"/>
          </a:xfrm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20888"/>
            <a:ext cx="4022725" cy="7032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>
                <a:cs typeface="Tunga" pitchFamily="34" charset="0"/>
              </a:rPr>
              <a:t>7.ЖАРЕНАЯ ЛАПША 炒面 </a:t>
            </a:r>
          </a:p>
          <a:p>
            <a:pPr>
              <a:defRPr/>
            </a:pPr>
            <a:r>
              <a:rPr lang="ru-RU">
                <a:cs typeface="Tunga" pitchFamily="34" charset="0"/>
              </a:rPr>
              <a:t>(ЧАО МЯНЬ)</a:t>
            </a:r>
          </a:p>
          <a:p>
            <a:pPr>
              <a:defRPr/>
            </a:pPr>
            <a:endParaRPr lang="ru-RU">
              <a:cs typeface="Tunga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5"/>
          </p:nvPr>
        </p:nvSpPr>
        <p:spPr>
          <a:xfrm>
            <a:off x="4664075" y="2020888"/>
            <a:ext cx="4022725" cy="7032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>
                <a:cs typeface="Tunga" pitchFamily="34" charset="0"/>
              </a:rPr>
              <a:t>8.УТКА ПО-ПЕКИНСКИ 北京烤鸭 (БЭЙ ЦЗИН КАО Я)</a:t>
            </a:r>
          </a:p>
          <a:p>
            <a:pPr>
              <a:defRPr/>
            </a:pPr>
            <a:endParaRPr lang="ru-RU">
              <a:cs typeface="Tunga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060575"/>
            <a:ext cx="5438775" cy="3263900"/>
          </a:xfrm>
          <a:ln>
            <a:headEnd/>
            <a:tailEnd/>
          </a:ln>
        </p:spPr>
      </p:pic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11188" y="5373688"/>
            <a:ext cx="7705725" cy="12954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ru-RU" sz="1800" b="1"/>
              <a:t>          "КИТАЙСКАЯ КУХНЯ ИМЕЕТ ТУ ЖЕ ЗНАЧИМОСТЬ В МИРЕ ВКУСОВЫХ ОЩУЩЕНИЙ, ЧТО И ЕВРОПЕЙСКАЯ МУЗЫКА В МИРЕ ЗВУКОВ".</a:t>
            </a:r>
          </a:p>
          <a:p>
            <a:pPr algn="just" eaLnBrk="1" hangingPunct="1">
              <a:spcBef>
                <a:spcPct val="0"/>
              </a:spcBef>
              <a:defRPr/>
            </a:pPr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Заключение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ln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1600" cap="none" smtClean="0">
                <a:latin typeface="Times New Roman" pitchFamily="18" charset="0"/>
                <a:cs typeface="Times New Roman" pitchFamily="18" charset="0"/>
              </a:rPr>
              <a:t>СПИСОК ИСПОЛЬЗОВАНЫХ ИСТОЧНИКОВ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57200" y="2019300"/>
            <a:ext cx="8229600" cy="4117975"/>
          </a:xfrm>
          <a:prstGeom prst="rect">
            <a:avLst/>
          </a:prstGeom>
          <a:noFill/>
        </p:spPr>
        <p:txBody>
          <a:bodyPr/>
          <a:lstStyle/>
          <a:p>
            <a:pPr marL="381000" indent="-381000" algn="just">
              <a:buFontTx/>
              <a:buAutoNum type="arabicPeriod"/>
            </a:pPr>
            <a:r>
              <a:rPr lang="ru-RU" smtClean="0"/>
              <a:t>http://kuking.net/11_14.htm</a:t>
            </a:r>
          </a:p>
          <a:p>
            <a:pPr marL="381000" indent="-381000" algn="just">
              <a:buFontTx/>
              <a:buAutoNum type="arabicPeriod"/>
            </a:pPr>
            <a:r>
              <a:rPr lang="ru-RU" smtClean="0"/>
              <a:t>http://chirus.ru/china.asp</a:t>
            </a:r>
          </a:p>
          <a:p>
            <a:pPr marL="381000" indent="-381000" algn="just">
              <a:buFontTx/>
              <a:buAutoNum type="arabicPeriod"/>
            </a:pPr>
            <a:r>
              <a:rPr lang="ru-RU" smtClean="0"/>
              <a:t>http://www.kulina.ru/kitai.php</a:t>
            </a:r>
          </a:p>
          <a:p>
            <a:pPr marL="381000" indent="-381000" algn="just">
              <a:buFontTx/>
              <a:buAutoNum type="arabicPeriod"/>
            </a:pPr>
            <a:r>
              <a:rPr lang="ru-RU" smtClean="0"/>
              <a:t>http://chinatown.net.ru/</a:t>
            </a:r>
          </a:p>
          <a:p>
            <a:pPr marL="381000" indent="-381000" algn="just">
              <a:buFontTx/>
              <a:buAutoNum type="arabicPeriod"/>
            </a:pPr>
            <a:r>
              <a:rPr lang="ru-RU" smtClean="0"/>
              <a:t>https://ru.wikipedia.org/wiki/Китайская_кухня</a:t>
            </a:r>
            <a:endParaRPr lang="en-US" smtClean="0">
              <a:latin typeface="Constantia" pitchFamily="18" charset="0"/>
            </a:endParaRPr>
          </a:p>
          <a:p>
            <a:pPr marL="381000" indent="-381000" algn="just">
              <a:buFontTx/>
              <a:buAutoNum type="arabicPeriod"/>
            </a:pPr>
            <a:r>
              <a:rPr lang="en-US" smtClean="0">
                <a:latin typeface="Constantia" pitchFamily="18" charset="0"/>
              </a:rPr>
              <a:t>http</a:t>
            </a:r>
            <a:r>
              <a:rPr lang="ru-RU" smtClean="0"/>
              <a:t>://</a:t>
            </a:r>
            <a:r>
              <a:rPr lang="en-US" smtClean="0">
                <a:latin typeface="Constantia" pitchFamily="18" charset="0"/>
              </a:rPr>
              <a:t>www</a:t>
            </a:r>
            <a:r>
              <a:rPr lang="ru-RU" smtClean="0"/>
              <a:t>.</a:t>
            </a:r>
            <a:r>
              <a:rPr lang="en-US" smtClean="0">
                <a:latin typeface="Constantia" pitchFamily="18" charset="0"/>
              </a:rPr>
              <a:t>chinahighlights</a:t>
            </a:r>
            <a:r>
              <a:rPr lang="ru-RU" smtClean="0"/>
              <a:t>.</a:t>
            </a:r>
            <a:r>
              <a:rPr lang="en-US" smtClean="0">
                <a:latin typeface="Constantia" pitchFamily="18" charset="0"/>
              </a:rPr>
              <a:t>ru</a:t>
            </a:r>
            <a:r>
              <a:rPr lang="ru-RU" smtClean="0"/>
              <a:t>/</a:t>
            </a:r>
            <a:r>
              <a:rPr lang="en-US" smtClean="0">
                <a:latin typeface="Constantia" pitchFamily="18" charset="0"/>
              </a:rPr>
              <a:t>culture</a:t>
            </a:r>
            <a:r>
              <a:rPr lang="ru-RU" smtClean="0"/>
              <a:t>/</a:t>
            </a:r>
            <a:r>
              <a:rPr lang="en-US" smtClean="0">
                <a:latin typeface="Constantia" pitchFamily="18" charset="0"/>
              </a:rPr>
              <a:t>eight</a:t>
            </a:r>
            <a:r>
              <a:rPr lang="ru-RU" smtClean="0"/>
              <a:t>-</a:t>
            </a:r>
            <a:r>
              <a:rPr lang="en-US" smtClean="0">
                <a:latin typeface="Constantia" pitchFamily="18" charset="0"/>
              </a:rPr>
              <a:t>chinese</a:t>
            </a:r>
            <a:r>
              <a:rPr lang="ru-RU" smtClean="0"/>
              <a:t>-</a:t>
            </a:r>
            <a:r>
              <a:rPr lang="en-US" smtClean="0">
                <a:latin typeface="Constantia" pitchFamily="18" charset="0"/>
              </a:rPr>
              <a:t>dishes</a:t>
            </a:r>
            <a:r>
              <a:rPr lang="ru-RU" smtClean="0"/>
              <a:t>.</a:t>
            </a:r>
            <a:r>
              <a:rPr lang="en-US" smtClean="0">
                <a:latin typeface="Constantia" pitchFamily="18" charset="0"/>
              </a:rPr>
              <a:t>htm</a:t>
            </a:r>
          </a:p>
          <a:p>
            <a:pPr marL="381000" indent="-381000" algn="just">
              <a:buFontTx/>
              <a:buAutoNum type="arabicPeriod"/>
            </a:pPr>
            <a:r>
              <a:rPr lang="en-US" smtClean="0">
                <a:latin typeface="Constantia" pitchFamily="18" charset="0"/>
              </a:rPr>
              <a:t>www</a:t>
            </a:r>
            <a:r>
              <a:rPr lang="ru-RU" smtClean="0"/>
              <a:t>.</a:t>
            </a:r>
            <a:r>
              <a:rPr lang="en-US" smtClean="0">
                <a:latin typeface="Constantia" pitchFamily="18" charset="0"/>
              </a:rPr>
              <a:t>gurmaniya</a:t>
            </a:r>
            <a:r>
              <a:rPr lang="ru-RU" smtClean="0"/>
              <a:t>.</a:t>
            </a:r>
            <a:r>
              <a:rPr lang="en-US" smtClean="0">
                <a:latin typeface="Constantia" pitchFamily="18" charset="0"/>
              </a:rPr>
              <a:t>uz</a:t>
            </a:r>
            <a:r>
              <a:rPr lang="ru-RU" smtClean="0"/>
              <a:t>/</a:t>
            </a:r>
            <a:r>
              <a:rPr lang="en-US" smtClean="0">
                <a:latin typeface="Constantia" pitchFamily="18" charset="0"/>
              </a:rPr>
              <a:t>restorani</a:t>
            </a:r>
            <a:r>
              <a:rPr lang="ru-RU" smtClean="0"/>
              <a:t>/</a:t>
            </a:r>
            <a:r>
              <a:rPr lang="en-US" smtClean="0">
                <a:latin typeface="Constantia" pitchFamily="18" charset="0"/>
              </a:rPr>
              <a:t>kitayskaya</a:t>
            </a:r>
            <a:r>
              <a:rPr lang="ru-RU" smtClean="0"/>
              <a:t>-</a:t>
            </a:r>
            <a:r>
              <a:rPr lang="en-US" smtClean="0">
                <a:latin typeface="Constantia" pitchFamily="18" charset="0"/>
              </a:rPr>
              <a:t>kyhnya</a:t>
            </a:r>
            <a:r>
              <a:rPr lang="ru-RU" smtClean="0"/>
              <a:t>/308</a:t>
            </a:r>
            <a:endParaRPr lang="en-US" smtClean="0">
              <a:latin typeface="Constantia" pitchFamily="18" charset="0"/>
            </a:endParaRPr>
          </a:p>
          <a:p>
            <a:pPr marL="381000" indent="-381000" algn="just">
              <a:buFontTx/>
              <a:buAutoNum type="arabicPeriod"/>
            </a:pPr>
            <a:r>
              <a:rPr lang="en-US" smtClean="0">
                <a:latin typeface="Constantia" pitchFamily="18" charset="0"/>
              </a:rPr>
              <a:t>wiki</a:t>
            </a:r>
            <a:r>
              <a:rPr lang="ru-RU" smtClean="0"/>
              <a:t>.</a:t>
            </a:r>
            <a:r>
              <a:rPr lang="en-US" smtClean="0">
                <a:latin typeface="Constantia" pitchFamily="18" charset="0"/>
              </a:rPr>
              <a:t>uspi</a:t>
            </a:r>
            <a:r>
              <a:rPr lang="ru-RU" smtClean="0"/>
              <a:t>.</a:t>
            </a:r>
            <a:r>
              <a:rPr lang="en-US" smtClean="0">
                <a:latin typeface="Constantia" pitchFamily="18" charset="0"/>
              </a:rPr>
              <a:t>ru</a:t>
            </a:r>
            <a:r>
              <a:rPr lang="ru-RU" smtClean="0"/>
              <a:t>/</a:t>
            </a:r>
            <a:r>
              <a:rPr lang="en-US" smtClean="0">
                <a:latin typeface="Constantia" pitchFamily="18" charset="0"/>
              </a:rPr>
              <a:t>index</a:t>
            </a:r>
            <a:r>
              <a:rPr lang="ru-RU" smtClean="0"/>
              <a:t>/</a:t>
            </a:r>
            <a:r>
              <a:rPr lang="en-US" smtClean="0">
                <a:latin typeface="Constantia" pitchFamily="18" charset="0"/>
              </a:rPr>
              <a:t>php</a:t>
            </a:r>
            <a:r>
              <a:rPr lang="ru-RU" smtClean="0"/>
              <a:t>/История_возникновения_китайской_кухни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8" y="1341438"/>
            <a:ext cx="4084637" cy="28082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defRPr/>
            </a:pPr>
            <a:r>
              <a:rPr lang="ru-RU" smtClean="0"/>
              <a:t>заключается в том, что китайская национальная кухня является одной из самых популярных и специфических в мире, и, именно поэтому, хочется узнать и раскрыть ее особенности и многогранность.</a:t>
            </a:r>
          </a:p>
          <a:p>
            <a:pPr algn="just" eaLnBrk="1" hangingPunct="1">
              <a:defRPr/>
            </a:pPr>
            <a:endParaRPr lang="ru-RU" smtClean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076700"/>
            <a:ext cx="3529012" cy="201612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0825" y="549275"/>
            <a:ext cx="4022725" cy="703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Актуальность </a:t>
            </a:r>
            <a:r>
              <a:rPr lang="ru-RU" sz="2400" dirty="0">
                <a:latin typeface="+mn-lt"/>
              </a:rPr>
              <a:t>темы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>
          <a:xfrm>
            <a:off x="4643438" y="549275"/>
            <a:ext cx="4022725" cy="703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/>
              <a:t>Цель работы:</a:t>
            </a:r>
          </a:p>
        </p:txBody>
      </p:sp>
      <p:sp>
        <p:nvSpPr>
          <p:cNvPr id="15365" name="Прямоугольник 10"/>
          <p:cNvSpPr>
            <a:spLocks noChangeArrowheads="1"/>
          </p:cNvSpPr>
          <p:nvPr/>
        </p:nvSpPr>
        <p:spPr bwMode="auto">
          <a:xfrm>
            <a:off x="5003800" y="1268413"/>
            <a:ext cx="37449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onstantia" pitchFamily="18" charset="0"/>
              </a:rPr>
              <a:t>показать, в чём заключается китайские кулинарные особенности, узнать поближе секреты вкусного приготовления, а также узнать рецепты 8 самых популярных блюд Китая.</a:t>
            </a:r>
          </a:p>
          <a:p>
            <a:pPr algn="just"/>
            <a:r>
              <a:rPr lang="ru-RU">
                <a:latin typeface="Constantia" pitchFamily="18" charset="0"/>
              </a:rPr>
              <a:t>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3" y="2027238"/>
            <a:ext cx="5438775" cy="3263900"/>
          </a:xfrm>
          <a:ln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736725" y="5516563"/>
            <a:ext cx="5670550" cy="1225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/>
              <a:t>Уникальность китайской кухни заключена в философском подходе к приготовлению пищи.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Китайская кухня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16113"/>
            <a:ext cx="4065587" cy="40671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64075" y="2020888"/>
            <a:ext cx="4022725" cy="2921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defRPr/>
            </a:pPr>
            <a:r>
              <a:rPr lang="ru-RU" smtClean="0"/>
              <a:t>     Необходимо обязательно учесть теорию Инь и Ян, дабы в блюде были соблюдены одинаковые пропорции двух противоположностей для создания единого гармоничного целого.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Инь и </a:t>
            </a:r>
            <a:r>
              <a:rPr lang="ru-RU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ян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6"/>
          <p:cNvSpPr>
            <a:spLocks noChangeArrowheads="1"/>
          </p:cNvSpPr>
          <p:nvPr/>
        </p:nvSpPr>
        <p:spPr bwMode="auto">
          <a:xfrm>
            <a:off x="900113" y="4652963"/>
            <a:ext cx="7632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       На трапезном столе обязательно должна присутствовать разнообразная еда, включающая в себя все восемь основных вкусов: сладкий, кислый, горький, острый, соленый, пресный и золотой.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64611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 bwMode="auto">
          <a:xfrm>
            <a:off x="2484438" y="404813"/>
            <a:ext cx="4464050" cy="1152525"/>
          </a:xfrm>
          <a:ln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135000"/>
              </a:lnSpc>
            </a:pPr>
            <a:r>
              <a:rPr lang="ru-RU" cap="non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ВОЗНИКНОВЕНИЕ  КИТАЙСКОЙ КУХНИ</a:t>
            </a:r>
            <a:endParaRPr lang="ru-RU" b="0" cap="none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sz="half" idx="2"/>
          </p:nvPr>
        </p:nvSpPr>
        <p:spPr bwMode="auto">
          <a:xfrm>
            <a:off x="1619250" y="5513388"/>
            <a:ext cx="6265863" cy="12287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sz="1800"/>
              <a:t>         Кулинарное искусство Китая зародилось едва ли не одновременно с возникновением цивилизации. То есть восходит к тем временам, когда китайцы научились пользоваться огнем.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700213"/>
            <a:ext cx="5688012" cy="3717925"/>
          </a:xfrm>
          <a:ln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844675"/>
            <a:ext cx="5438775" cy="3263900"/>
          </a:xfrm>
          <a:ln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79388" y="5157788"/>
            <a:ext cx="8712200" cy="148431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ru-RU"/>
              <a:t>            </a:t>
            </a:r>
            <a:r>
              <a:rPr lang="ru-RU" sz="2000"/>
              <a:t>Разнообразие географических и климатических условий привело к возникновению многочисленных местных кухонь: Пекинской, Шанхайской, Сычуаньской и Хунаньской, Харбинской и др.</a:t>
            </a:r>
          </a:p>
        </p:txBody>
      </p:sp>
      <p:sp>
        <p:nvSpPr>
          <p:cNvPr id="20483" name="Заголовок 4"/>
          <p:cNvSpPr>
            <a:spLocks noGrp="1"/>
          </p:cNvSpPr>
          <p:nvPr>
            <p:ph type="title"/>
          </p:nvPr>
        </p:nvSpPr>
        <p:spPr bwMode="auto">
          <a:xfrm>
            <a:off x="2484438" y="620713"/>
            <a:ext cx="4114800" cy="1062037"/>
          </a:xfrm>
          <a:ln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ru-RU" sz="2000" cap="none" smtClean="0">
                <a:solidFill>
                  <a:srgbClr val="000000"/>
                </a:solidFill>
                <a:cs typeface="Tunga" pitchFamily="34" charset="0"/>
              </a:rPr>
              <a:t>ТРАДИЦИИ </a:t>
            </a:r>
            <a:br>
              <a:rPr lang="ru-RU" sz="2000" cap="none" smtClean="0">
                <a:solidFill>
                  <a:srgbClr val="000000"/>
                </a:solidFill>
                <a:cs typeface="Tunga" pitchFamily="34" charset="0"/>
              </a:rPr>
            </a:br>
            <a:r>
              <a:rPr lang="ru-RU" sz="2000" cap="none" smtClean="0">
                <a:solidFill>
                  <a:srgbClr val="000000"/>
                </a:solidFill>
                <a:cs typeface="Tunga" pitchFamily="34" charset="0"/>
              </a:rPr>
              <a:t>КИТАЙСКОЙ КУХНИ</a:t>
            </a:r>
            <a:r>
              <a:rPr lang="ru-RU" sz="1600" b="0" cap="none" smtClean="0">
                <a:solidFill>
                  <a:srgbClr val="000000"/>
                </a:solidFill>
                <a:cs typeface="Tunga" pitchFamily="34" charset="0"/>
              </a:rPr>
              <a:t/>
            </a:r>
            <a:br>
              <a:rPr lang="ru-RU" sz="1600" b="0" cap="none" smtClean="0">
                <a:solidFill>
                  <a:srgbClr val="000000"/>
                </a:solidFill>
                <a:cs typeface="Tunga" pitchFamily="34" charset="0"/>
              </a:rPr>
            </a:br>
            <a:endParaRPr lang="ru-RU" b="0" cap="none" smtClean="0">
              <a:solidFill>
                <a:srgbClr val="000000"/>
              </a:solidFill>
              <a:cs typeface="Tung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23850" y="2852738"/>
            <a:ext cx="4022725" cy="25923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3663" indent="169863" algn="just" eaLnBrk="1" hangingPunct="1">
              <a:defRPr/>
            </a:pPr>
            <a:r>
              <a:rPr lang="ru-RU" smtClean="0"/>
              <a:t> Обработка пищи на открытом огне</a:t>
            </a:r>
            <a:r>
              <a:rPr lang="en-US" smtClean="0"/>
              <a:t>.</a:t>
            </a:r>
          </a:p>
          <a:p>
            <a:pPr marL="93663" indent="169863" algn="just" eaLnBrk="1" hangingPunct="1">
              <a:defRPr/>
            </a:pPr>
            <a:r>
              <a:rPr lang="en-US" smtClean="0"/>
              <a:t> </a:t>
            </a:r>
            <a:r>
              <a:rPr lang="ru-RU" smtClean="0"/>
              <a:t>Приготовление пищи в кипящей воде</a:t>
            </a:r>
            <a:r>
              <a:rPr lang="en-US" smtClean="0"/>
              <a:t>.</a:t>
            </a:r>
          </a:p>
          <a:p>
            <a:pPr marL="93663" indent="169863" algn="just" eaLnBrk="1" hangingPunct="1">
              <a:defRPr/>
            </a:pPr>
            <a:r>
              <a:rPr lang="ru-RU" smtClean="0"/>
              <a:t>Варка пищи на пару. </a:t>
            </a:r>
            <a:endParaRPr lang="en-US" smtClean="0"/>
          </a:p>
          <a:p>
            <a:pPr marL="93663" indent="169863" algn="just" eaLnBrk="1" hangingPunct="1">
              <a:defRPr/>
            </a:pPr>
            <a:r>
              <a:rPr lang="ru-RU" smtClean="0"/>
              <a:t>Жарка с добавлением масла</a:t>
            </a:r>
            <a:r>
              <a:rPr lang="en-US" smtClean="0"/>
              <a:t>.</a:t>
            </a:r>
          </a:p>
          <a:p>
            <a:pPr marL="93663" indent="169863" algn="just" eaLnBrk="1" hangingPunct="1">
              <a:buFont typeface="Garamond" pitchFamily="18" charset="0"/>
              <a:buAutoNum type="arabicPeriod"/>
              <a:defRPr/>
            </a:pPr>
            <a:endParaRPr lang="ru-RU" smtClean="0"/>
          </a:p>
        </p:txBody>
      </p:sp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 bwMode="auto">
          <a:ln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600" cap="none" smtClean="0">
                <a:solidFill>
                  <a:schemeClr val="bg1"/>
                </a:solidFill>
                <a:cs typeface="Tunga" pitchFamily="34" charset="0"/>
              </a:rPr>
              <a:t>ТРАДИЦИОННЫЕ СПОСОБЫ</a:t>
            </a:r>
            <a:br>
              <a:rPr lang="ru-RU" sz="1600" cap="none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cap="none" smtClean="0">
                <a:solidFill>
                  <a:schemeClr val="bg1"/>
                </a:solidFill>
                <a:cs typeface="Tunga" pitchFamily="34" charset="0"/>
              </a:rPr>
              <a:t>ОБРАБОТКИ ПИЩИ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773238"/>
            <a:ext cx="4643437" cy="4392612"/>
          </a:xfrm>
          <a:ln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69B863-45E4-479B-A697-55974AD0DE1E}"/>
</file>

<file path=customXml/itemProps2.xml><?xml version="1.0" encoding="utf-8"?>
<ds:datastoreItem xmlns:ds="http://schemas.openxmlformats.org/officeDocument/2006/customXml" ds:itemID="{0072F286-CD12-4372-BE7B-8F4EDBDBEF64}"/>
</file>

<file path=customXml/itemProps3.xml><?xml version="1.0" encoding="utf-8"?>
<ds:datastoreItem xmlns:ds="http://schemas.openxmlformats.org/officeDocument/2006/customXml" ds:itemID="{CF7242DA-F812-43B0-ABAD-48E24BDA2952}"/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219</TotalTime>
  <Words>844</Words>
  <Application>Microsoft Office PowerPoint</Application>
  <PresentationFormat>Экран (4:3)</PresentationFormat>
  <Paragraphs>82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BlackTie</vt:lpstr>
      <vt:lpstr>Кулинарные  традиции Китая</vt:lpstr>
      <vt:lpstr>Введение</vt:lpstr>
      <vt:lpstr>Презентация PowerPoint</vt:lpstr>
      <vt:lpstr>Китайская кухня</vt:lpstr>
      <vt:lpstr>Инь и ян</vt:lpstr>
      <vt:lpstr>Презентация PowerPoint</vt:lpstr>
      <vt:lpstr>ВОЗНИКНОВЕНИЕ  КИТАЙСКОЙ КУХНИ</vt:lpstr>
      <vt:lpstr>ТРАДИЦИИ  КИТАЙСКОЙ КУХНИ </vt:lpstr>
      <vt:lpstr>ТРАДИЦИОННЫЕ СПОСОБЫ ОБРАБОТКИ ПИЩИ</vt:lpstr>
      <vt:lpstr>Презентация PowerPoint</vt:lpstr>
      <vt:lpstr> СЕЗОННОСТЬ ПИТАНИЯ </vt:lpstr>
      <vt:lpstr>ЛЕГЕНДЫ </vt:lpstr>
      <vt:lpstr>Виды китайской кухни</vt:lpstr>
      <vt:lpstr>ПЕКИНСКАЯ (СЕВЕРНАЯ)</vt:lpstr>
      <vt:lpstr>ШАНХАЙСКАЯ (ВОСТОЧНАЯ)</vt:lpstr>
      <vt:lpstr>СЫЧУАНЬСКАЯ (ЗАПАДНАЯ)</vt:lpstr>
      <vt:lpstr>КАНТОНСКАЯ (ЮЖНАЯ)</vt:lpstr>
      <vt:lpstr>Секрет китайской кухни </vt:lpstr>
      <vt:lpstr>Презентация PowerPoint</vt:lpstr>
      <vt:lpstr>Правила этикета</vt:lpstr>
      <vt:lpstr>Презентация PowerPoint</vt:lpstr>
      <vt:lpstr>Восемь самых популярных блюд Китая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СПИСОК ИСПОЛЬЗОВАНЫХ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Dmitry Tarasov</cp:lastModifiedBy>
  <cp:revision>26</cp:revision>
  <dcterms:modified xsi:type="dcterms:W3CDTF">2016-04-12T10:33:06Z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